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cnyPJ/kn9csZSQ64DfRGhq6wzR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5" name="TRACEY TRUONG"/>
  <p:cmAuthor clrIdx="1" id="1" initials="" lastIdx="2" name="Nik"/>
  <p:cmAuthor clrIdx="2" id="2" initials="" lastIdx="2" name="Gordon 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04T10:28:09.737">
    <p:pos x="6000" y="0"/>
    <p:text>Tracey's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s3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9-11-04T12:10:49.897">
    <p:pos x="6000" y="0"/>
    <p:text>Nik starts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tzU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9-11-04T08:41:56.146">
    <p:pos x="6000" y="0"/>
    <p:text>Till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5C47uU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11-04T10:27:56.350">
    <p:pos x="6000" y="0"/>
    <p:text>Tracey's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s3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11-04T10:29:07.079">
    <p:pos x="6000" y="0"/>
    <p:text>Tracey's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s3c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11-04T10:29:13.963">
    <p:pos x="6000" y="0"/>
    <p:text>Tracey's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s3k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11-04T10:29:23.264">
    <p:pos x="6000" y="0"/>
    <p:text>Tracey's slide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s3o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11-04T11:05:05.293">
    <p:pos x="6000" y="0"/>
    <p:text>my start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43Htbs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19-11-04T09:18:23.014">
    <p:pos x="6000" y="0"/>
    <p:text>my end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5C475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3d100ea00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3d100ea0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3d100ea00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3d100ea0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3d100ea00_2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3d100ea0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3d100ea00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3d100ea0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3d100ea0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73d100ea00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3d100ea00_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3d100ea00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3d100ea00_2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3d100ea0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3d5a367d6_1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3d5a367d6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3d100ea00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3d100ea00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3d100ea00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3d100ea0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3d5a367d6_8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3d5a367d6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3d100ea00_2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3d100ea0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3d100ea00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3d100ea0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3d5a367d6_1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3d5a367d6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3d5a367d6_8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3d5a367d6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3d5a367d6_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3d5a367d6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3d5a367d6_14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3d5a367d6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3d5a367d6_8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3d5a367d6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3d5a367d6_8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3d5a367d6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d5a367d6_8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d5a367d6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3d5a367d6_1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3d5a367d6_1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3d5a367d6_8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3d5a367d6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d5a367d6_1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d5a367d6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3d100ea00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3d100ea0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3d100ea00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3d100ea0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d100ea00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d100ea0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hyperlink" Target="https://ilearn.mq.edu.au/user/view.php?id=223389&amp;course=3639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4.xml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5.xml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6.xml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7.xml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8.xml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9.xml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0" y="325525"/>
            <a:ext cx="9380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SG"/>
              <a:t>COMP257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SG"/>
              <a:t> Predicting Popularity 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75" y="4050817"/>
            <a:ext cx="7767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1" lang="en-SG">
                <a:solidFill>
                  <a:srgbClr val="000000"/>
                </a:solidFill>
              </a:rPr>
              <a:t>COMP_Pract_04(Tue 1pm)_Group 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SG">
                <a:solidFill>
                  <a:srgbClr val="000000"/>
                </a:solidFill>
              </a:rPr>
              <a:t>Nikheil Malakar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SG">
                <a:solidFill>
                  <a:srgbClr val="000000"/>
                </a:solidFill>
              </a:rPr>
              <a:t>Gordon Chong Ren Ong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SG">
                <a:solidFill>
                  <a:srgbClr val="000000"/>
                </a:solidFill>
                <a:uFill>
                  <a:noFill/>
                </a:uFill>
                <a:hlinkClick r:id="rId4"/>
              </a:rPr>
              <a:t>Vo Tuyet Trinh Nguyen</a:t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SG">
                <a:solidFill>
                  <a:srgbClr val="000000"/>
                </a:solidFill>
              </a:rPr>
              <a:t>Tracey Truong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3d100ea00_2_3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Mayores	</a:t>
            </a:r>
            <a:endParaRPr/>
          </a:p>
        </p:txBody>
      </p:sp>
      <p:pic>
        <p:nvPicPr>
          <p:cNvPr id="201" name="Google Shape;201;g73d100ea00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62" y="0"/>
            <a:ext cx="671141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3d100ea00_2_3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Menores</a:t>
            </a:r>
            <a:endParaRPr/>
          </a:p>
        </p:txBody>
      </p:sp>
      <p:sp>
        <p:nvSpPr>
          <p:cNvPr id="207" name="Google Shape;207;g73d100ea00_2_36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73d100ea00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000" y="185025"/>
            <a:ext cx="6530375" cy="66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3d100ea00_2_11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73d100ea00_2_113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73d100ea00_2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62" y="0"/>
            <a:ext cx="63287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3d100ea00_1_9"/>
          <p:cNvSpPr txBox="1"/>
          <p:nvPr>
            <p:ph type="title"/>
          </p:nvPr>
        </p:nvSpPr>
        <p:spPr>
          <a:xfrm>
            <a:off x="677325" y="609600"/>
            <a:ext cx="8596800" cy="7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Dense Model vs Classification Model</a:t>
            </a:r>
            <a:endParaRPr/>
          </a:p>
        </p:txBody>
      </p:sp>
      <p:pic>
        <p:nvPicPr>
          <p:cNvPr id="221" name="Google Shape;221;g73d100ea00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00" y="1563875"/>
            <a:ext cx="5449126" cy="26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73d100ea00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975" y="1267275"/>
            <a:ext cx="5992101" cy="3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73d100ea00_1_9"/>
          <p:cNvSpPr txBox="1"/>
          <p:nvPr/>
        </p:nvSpPr>
        <p:spPr>
          <a:xfrm>
            <a:off x="502875" y="4691425"/>
            <a:ext cx="46935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400" u="sng">
                <a:latin typeface="Trebuchet MS"/>
                <a:ea typeface="Trebuchet MS"/>
                <a:cs typeface="Trebuchet MS"/>
                <a:sym typeface="Trebuchet MS"/>
              </a:rPr>
              <a:t>Dense Model</a:t>
            </a:r>
            <a:endParaRPr b="1" sz="24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>
                <a:latin typeface="Trebuchet MS"/>
                <a:ea typeface="Trebuchet MS"/>
                <a:cs typeface="Trebuchet MS"/>
                <a:sym typeface="Trebuchet MS"/>
              </a:rPr>
              <a:t>Last node has one output which will output the Percentage Value.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g73d100ea00_1_9"/>
          <p:cNvSpPr txBox="1"/>
          <p:nvPr/>
        </p:nvSpPr>
        <p:spPr>
          <a:xfrm>
            <a:off x="6559925" y="4691425"/>
            <a:ext cx="56985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400" u="sng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Classification Model</a:t>
            </a:r>
            <a:endParaRPr b="1" sz="2400" u="sng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The last nodes have each value which represents the percentage of the answer.</a:t>
            </a:r>
            <a:endParaRPr sz="24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"/>
          <p:cNvSpPr txBox="1"/>
          <p:nvPr>
            <p:ph type="title"/>
          </p:nvPr>
        </p:nvSpPr>
        <p:spPr>
          <a:xfrm>
            <a:off x="303999" y="609600"/>
            <a:ext cx="18057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/>
              <a:t>Pairplot</a:t>
            </a:r>
            <a:endParaRPr/>
          </a:p>
        </p:txBody>
      </p:sp>
      <p:pic>
        <p:nvPicPr>
          <p:cNvPr descr="A picture containing screen, crossword, building, window&#10;&#10;Description automatically generated" id="230" name="Google Shape;230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072" y="0"/>
            <a:ext cx="6790930" cy="6726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"/>
          <p:cNvSpPr txBox="1"/>
          <p:nvPr/>
        </p:nvSpPr>
        <p:spPr>
          <a:xfrm>
            <a:off x="304000" y="1361925"/>
            <a:ext cx="21018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Trebuchet MS"/>
                <a:ea typeface="Trebuchet MS"/>
                <a:cs typeface="Trebuchet MS"/>
                <a:sym typeface="Trebuchet MS"/>
              </a:rPr>
              <a:t>From the scatterplot we can see that there aren’t obvious relationships between any predictors and Popularity.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Trebuchet MS"/>
                <a:ea typeface="Trebuchet MS"/>
                <a:cs typeface="Trebuchet MS"/>
                <a:sym typeface="Trebuchet MS"/>
              </a:rPr>
              <a:t>The distribution of each variable is skewed.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 txBox="1"/>
          <p:nvPr>
            <p:ph type="title"/>
          </p:nvPr>
        </p:nvSpPr>
        <p:spPr>
          <a:xfrm>
            <a:off x="461975" y="0"/>
            <a:ext cx="5765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 sz="2600"/>
              <a:t>Plotting Popularity vs Predictors</a:t>
            </a:r>
            <a:r>
              <a:rPr lang="en-SG"/>
              <a:t>	</a:t>
            </a:r>
            <a:endParaRPr/>
          </a:p>
        </p:txBody>
      </p:sp>
      <p:pic>
        <p:nvPicPr>
          <p:cNvPr descr="A screenshot of a cell phone&#10;&#10;Description automatically generated" id="237" name="Google Shape;2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48" y="660400"/>
            <a:ext cx="4111096" cy="2926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automatically generated" id="238" name="Google Shape;2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9711" y="602921"/>
            <a:ext cx="4272661" cy="2877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39" name="Google Shape;2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83" y="3480651"/>
            <a:ext cx="4272661" cy="2877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40" name="Google Shape;24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6676" y="3480651"/>
            <a:ext cx="4345696" cy="292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45" name="Google Shape;245;g73d100ea00_2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345" y="660400"/>
            <a:ext cx="4272661" cy="2888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46" name="Google Shape;246;g73d100ea00_2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5350" y="660400"/>
            <a:ext cx="4272661" cy="2877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247" name="Google Shape;247;g73d100ea00_2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37" y="3786226"/>
            <a:ext cx="4288969" cy="288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73d100ea00_2_12"/>
          <p:cNvSpPr txBox="1"/>
          <p:nvPr>
            <p:ph type="title"/>
          </p:nvPr>
        </p:nvSpPr>
        <p:spPr>
          <a:xfrm>
            <a:off x="461975" y="0"/>
            <a:ext cx="5765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 sz="2600"/>
              <a:t>Plotting Popularity vs Predictors</a:t>
            </a:r>
            <a:r>
              <a:rPr lang="en-SG"/>
              <a:t>	</a:t>
            </a:r>
            <a:endParaRPr/>
          </a:p>
        </p:txBody>
      </p:sp>
      <p:pic>
        <p:nvPicPr>
          <p:cNvPr id="249" name="Google Shape;249;g73d100ea00_2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5600" y="3679325"/>
            <a:ext cx="5221675" cy="29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50" y="3423416"/>
            <a:ext cx="4272650" cy="287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024" y="3361263"/>
            <a:ext cx="4208700" cy="2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425" y="660346"/>
            <a:ext cx="4102350" cy="276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"/>
          <p:cNvSpPr txBox="1"/>
          <p:nvPr>
            <p:ph type="title"/>
          </p:nvPr>
        </p:nvSpPr>
        <p:spPr>
          <a:xfrm>
            <a:off x="461975" y="0"/>
            <a:ext cx="5765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 sz="2600"/>
              <a:t>Plotting Popularity vs Predictors</a:t>
            </a:r>
            <a:r>
              <a:rPr lang="en-SG"/>
              <a:t>	</a:t>
            </a:r>
            <a:endParaRPr/>
          </a:p>
        </p:txBody>
      </p:sp>
      <p:pic>
        <p:nvPicPr>
          <p:cNvPr id="258" name="Google Shape;258;p6"/>
          <p:cNvPicPr preferRelativeResize="0"/>
          <p:nvPr/>
        </p:nvPicPr>
        <p:blipFill rotWithShape="1">
          <a:blip r:embed="rId7">
            <a:alphaModFix/>
          </a:blip>
          <a:srcRect b="0" l="28821" r="26488" t="0"/>
          <a:stretch/>
        </p:blipFill>
        <p:spPr>
          <a:xfrm>
            <a:off x="975250" y="614613"/>
            <a:ext cx="4208700" cy="285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3d100ea00_2_7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Results of </a:t>
            </a:r>
            <a:r>
              <a:rPr lang="en-SG"/>
              <a:t>Linear, Logistic, Ridge, Lasso, Elastic Regression models</a:t>
            </a:r>
            <a:endParaRPr/>
          </a:p>
        </p:txBody>
      </p:sp>
      <p:pic>
        <p:nvPicPr>
          <p:cNvPr id="264" name="Google Shape;264;g73d100ea00_2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400" y="1740000"/>
            <a:ext cx="36004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73d100ea00_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000" y="1740000"/>
            <a:ext cx="36004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73d100ea00_2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5900" y="4174600"/>
            <a:ext cx="3367950" cy="24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73d100ea00_2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5325" y="4174600"/>
            <a:ext cx="3477801" cy="24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d100ea00_2_8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Results of Linear, Logistic, Ridge, Lasso, Elastic Regression models</a:t>
            </a:r>
            <a:endParaRPr/>
          </a:p>
        </p:txBody>
      </p:sp>
      <p:pic>
        <p:nvPicPr>
          <p:cNvPr id="273" name="Google Shape;273;g73d100ea00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00" y="1701900"/>
            <a:ext cx="36004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73d100ea00_2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850" y="1701900"/>
            <a:ext cx="37147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73d100ea00_2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775" y="4216500"/>
            <a:ext cx="3455675" cy="2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73d100ea00_2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5075" y="4165945"/>
            <a:ext cx="3600450" cy="2514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d5a367d6_11_7"/>
          <p:cNvSpPr txBox="1"/>
          <p:nvPr>
            <p:ph type="ctrTitle"/>
          </p:nvPr>
        </p:nvSpPr>
        <p:spPr>
          <a:xfrm>
            <a:off x="176802" y="2382450"/>
            <a:ext cx="9461700" cy="1646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What Makes A Song Popular?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3d100ea00_2_102"/>
          <p:cNvSpPr txBox="1"/>
          <p:nvPr>
            <p:ph type="title"/>
          </p:nvPr>
        </p:nvSpPr>
        <p:spPr>
          <a:xfrm>
            <a:off x="532059" y="1219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Recursive Feature Elimination Score for Linear, Logistic, Ridge, Lasso,Elastic regression</a:t>
            </a:r>
            <a:endParaRPr/>
          </a:p>
        </p:txBody>
      </p:sp>
      <p:sp>
        <p:nvSpPr>
          <p:cNvPr id="282" name="Google Shape;282;g73d100ea00_2_10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73d100ea00_2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73" y="1930500"/>
            <a:ext cx="3310200" cy="22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73d100ea00_2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423" y="1930500"/>
            <a:ext cx="3310200" cy="227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73d100ea00_2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100" y="4160875"/>
            <a:ext cx="3445525" cy="23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73d100ea00_2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0325" y="3063252"/>
            <a:ext cx="3800675" cy="25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73d100ea00_2_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138" y="4206251"/>
            <a:ext cx="3251875" cy="223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73d100ea00_2_102"/>
          <p:cNvSpPr txBox="1"/>
          <p:nvPr/>
        </p:nvSpPr>
        <p:spPr>
          <a:xfrm>
            <a:off x="8245388" y="2994075"/>
            <a:ext cx="17751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3d100ea00_2_50"/>
          <p:cNvSpPr txBox="1"/>
          <p:nvPr>
            <p:ph type="title"/>
          </p:nvPr>
        </p:nvSpPr>
        <p:spPr>
          <a:xfrm>
            <a:off x="677323" y="609600"/>
            <a:ext cx="101439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All Model’s Mean Squared Error</a:t>
            </a:r>
            <a:endParaRPr/>
          </a:p>
        </p:txBody>
      </p:sp>
      <p:pic>
        <p:nvPicPr>
          <p:cNvPr id="294" name="Google Shape;294;g73d100ea00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1186175"/>
            <a:ext cx="11068050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3d5a367d6_8_15"/>
          <p:cNvSpPr txBox="1"/>
          <p:nvPr>
            <p:ph type="title"/>
          </p:nvPr>
        </p:nvSpPr>
        <p:spPr>
          <a:xfrm>
            <a:off x="677323" y="609600"/>
            <a:ext cx="101439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All Model’s Accuracy</a:t>
            </a:r>
            <a:endParaRPr/>
          </a:p>
        </p:txBody>
      </p:sp>
      <p:pic>
        <p:nvPicPr>
          <p:cNvPr id="300" name="Google Shape;300;g73d5a367d6_8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74" y="1120782"/>
            <a:ext cx="9686299" cy="578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3d100ea00_2_6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Top 4 Model’s MSE</a:t>
            </a:r>
            <a:endParaRPr/>
          </a:p>
        </p:txBody>
      </p:sp>
      <p:sp>
        <p:nvSpPr>
          <p:cNvPr id="306" name="Google Shape;306;g73d100ea00_2_6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73d100ea00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75" y="1173013"/>
            <a:ext cx="11010900" cy="5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d100ea00_2_56"/>
          <p:cNvSpPr txBox="1"/>
          <p:nvPr>
            <p:ph type="title"/>
          </p:nvPr>
        </p:nvSpPr>
        <p:spPr>
          <a:xfrm>
            <a:off x="677309" y="52915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Linear regression on each predictor </a:t>
            </a:r>
            <a:endParaRPr/>
          </a:p>
        </p:txBody>
      </p:sp>
      <p:pic>
        <p:nvPicPr>
          <p:cNvPr id="313" name="Google Shape;313;g73d100ea00_2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675" y="1203561"/>
            <a:ext cx="3138262" cy="28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73d100ea00_2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861" y="4065625"/>
            <a:ext cx="2951075" cy="267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73d100ea00_2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1899" y="1203552"/>
            <a:ext cx="2951075" cy="26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73d100ea00_2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0100" y="3873549"/>
            <a:ext cx="3054675" cy="27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3d5a367d6_11_1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Why do we use Categorical Dataset?</a:t>
            </a:r>
            <a:endParaRPr/>
          </a:p>
        </p:txBody>
      </p:sp>
      <p:sp>
        <p:nvSpPr>
          <p:cNvPr id="322" name="Google Shape;322;g73d5a367d6_11_1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2400"/>
              <a:t>We use Categorical Dataset: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To improve accuracy of the 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The prediction by the model can roughly tell where the popularity is going to lie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0-10, 10-20, …, 90-100 has only 10 possible values but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0-100 has 100 possible values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making the models more accurate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d5a367d6_8_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Classification</a:t>
            </a:r>
            <a:r>
              <a:rPr lang="en-SG"/>
              <a:t> results</a:t>
            </a:r>
            <a:endParaRPr/>
          </a:p>
        </p:txBody>
      </p:sp>
      <p:sp>
        <p:nvSpPr>
          <p:cNvPr id="328" name="Google Shape;328;g73d5a367d6_8_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73d5a367d6_8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3" y="1236250"/>
            <a:ext cx="9638725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3d5a367d6_14_0"/>
          <p:cNvSpPr txBox="1"/>
          <p:nvPr>
            <p:ph type="title"/>
          </p:nvPr>
        </p:nvSpPr>
        <p:spPr>
          <a:xfrm>
            <a:off x="677334" y="14045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/>
              <a:t>Cross Validation- Linear Regression</a:t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17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Cross Validation?</a:t>
            </a:r>
            <a:endParaRPr/>
          </a:p>
        </p:txBody>
      </p:sp>
      <p:sp>
        <p:nvSpPr>
          <p:cNvPr id="335" name="Google Shape;335;g73d5a367d6_14_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73A36"/>
              </a:solidFill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g73d5a367d6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38" y="1523013"/>
            <a:ext cx="9877425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3d5a367d6_14_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73d5a367d6_14_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73d5a367d6_1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25" y="1690675"/>
            <a:ext cx="8596800" cy="434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3d5a367d6_8_2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73d5a367d6_8_2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g73d5a367d6_8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76" y="1185850"/>
            <a:ext cx="8297626" cy="49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/>
              <a:t>Can we predict Popularity for songs?	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677325" y="1488600"/>
            <a:ext cx="41481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/>
              <a:t>The predictors are: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acousticness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danceability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duration_ms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energy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instrumentalness 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key</a:t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rgbClr val="FFFFFF"/>
                </a:highlight>
              </a:rPr>
              <a:t>liveness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5295575" y="2191500"/>
            <a:ext cx="43692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loudness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mode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speechiness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tempo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time_signature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►"/>
            </a:pPr>
            <a:r>
              <a:rPr lang="en-SG" sz="240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valence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677325" y="5315850"/>
            <a:ext cx="79641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>
                <a:latin typeface="Trebuchet MS"/>
                <a:ea typeface="Trebuchet MS"/>
                <a:cs typeface="Trebuchet MS"/>
                <a:sym typeface="Trebuchet MS"/>
              </a:rPr>
              <a:t>We will analyse these predictors to see if there is any correlation between a song’s audio attribute and it’s associated popularity.</a:t>
            </a:r>
            <a:endParaRPr sz="2000"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3d5a367d6_8_2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Can we really predict Popularity?</a:t>
            </a:r>
            <a:endParaRPr/>
          </a:p>
        </p:txBody>
      </p:sp>
      <p:sp>
        <p:nvSpPr>
          <p:cNvPr id="356" name="Google Shape;356;g73d5a367d6_8_2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►"/>
            </a:pPr>
            <a:r>
              <a:rPr lang="en-SG" sz="2400"/>
              <a:t>T</a:t>
            </a:r>
            <a:r>
              <a:rPr lang="en-SG" sz="2400"/>
              <a:t>he best predictor for popularity is loudness and instrumentals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/>
              <a:t>The best model is Linear Regression.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lang="en-SG" sz="2400"/>
              <a:t>As the R2 score is low the accuracy of predicting popularity will be poor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400"/>
              <a:t>         --&gt; Popularity is difficult to predict based on the data.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3d5a367d6_8_3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Future Improvements/Progressions</a:t>
            </a:r>
            <a:endParaRPr/>
          </a:p>
        </p:txBody>
      </p:sp>
      <p:sp>
        <p:nvSpPr>
          <p:cNvPr id="362" name="Google Shape;362;g73d5a367d6_8_32"/>
          <p:cNvSpPr txBox="1"/>
          <p:nvPr>
            <p:ph idx="1" type="body"/>
          </p:nvPr>
        </p:nvSpPr>
        <p:spPr>
          <a:xfrm>
            <a:off x="677334" y="16210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SG" sz="2400"/>
              <a:t>Transform the variables by using log. This will help with fitting a better linear regression model.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SG" sz="2400"/>
              <a:t>The predictive algorithms could be improved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SG" sz="2400"/>
              <a:t>Taking recent album releases when creating predictions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SG" sz="2400"/>
              <a:t>Observing social media activity pertaining to specific artists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3d5a367d6_14_14"/>
          <p:cNvSpPr txBox="1"/>
          <p:nvPr>
            <p:ph type="title"/>
          </p:nvPr>
        </p:nvSpPr>
        <p:spPr>
          <a:xfrm>
            <a:off x="3138500" y="2483875"/>
            <a:ext cx="4754400" cy="22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3d5a367d6_8_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How do we define Popularity?</a:t>
            </a:r>
            <a:endParaRPr/>
          </a:p>
        </p:txBody>
      </p:sp>
      <p:sp>
        <p:nvSpPr>
          <p:cNvPr id="163" name="Google Shape;163;g73d5a367d6_8_2"/>
          <p:cNvSpPr txBox="1"/>
          <p:nvPr>
            <p:ph idx="1" type="body"/>
          </p:nvPr>
        </p:nvSpPr>
        <p:spPr>
          <a:xfrm>
            <a:off x="779659" y="11424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2000">
                <a:solidFill>
                  <a:srgbClr val="000000"/>
                </a:solidFill>
              </a:rPr>
              <a:t>What is Popularity?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►"/>
            </a:pPr>
            <a:r>
              <a:rPr lang="en-SG" sz="2000">
                <a:solidFill>
                  <a:srgbClr val="000000"/>
                </a:solidFill>
              </a:rPr>
              <a:t>Value between 0 and 100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►"/>
            </a:pPr>
            <a:r>
              <a:rPr lang="en-SG" sz="2000">
                <a:solidFill>
                  <a:srgbClr val="000000"/>
                </a:solidFill>
              </a:rPr>
              <a:t>Popularity is not the total number of tracks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►"/>
            </a:pPr>
            <a:r>
              <a:rPr lang="en-SG" sz="2000">
                <a:solidFill>
                  <a:srgbClr val="000000"/>
                </a:solidFill>
              </a:rPr>
              <a:t>Popularity is the number of plays in a </a:t>
            </a:r>
            <a:r>
              <a:rPr lang="en-SG" sz="2000">
                <a:solidFill>
                  <a:srgbClr val="000000"/>
                </a:solidFill>
              </a:rPr>
              <a:t>certain</a:t>
            </a:r>
            <a:r>
              <a:rPr lang="en-SG" sz="2000">
                <a:solidFill>
                  <a:srgbClr val="000000"/>
                </a:solidFill>
              </a:rPr>
              <a:t> period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marR="1016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►"/>
            </a:pPr>
            <a:r>
              <a:rPr lang="en-SG" sz="2000">
                <a:solidFill>
                  <a:schemeClr val="dk1"/>
                </a:solidFill>
              </a:rPr>
              <a:t>Duplicate tracks (e.g. the same track from a single and an album) are rated independently.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016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►"/>
            </a:pPr>
            <a:r>
              <a:rPr lang="en-SG" sz="2000">
                <a:solidFill>
                  <a:schemeClr val="dk1"/>
                </a:solidFill>
              </a:rPr>
              <a:t>Artist and album popularity is derived mathematically from track popularity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3d5a367d6_11_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3d5a367d6_11_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73d5a367d6_1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104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d100ea00_1_1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Approach</a:t>
            </a:r>
            <a:endParaRPr/>
          </a:p>
        </p:txBody>
      </p:sp>
      <p:sp>
        <p:nvSpPr>
          <p:cNvPr id="176" name="Google Shape;176;g73d100ea00_1_18"/>
          <p:cNvSpPr txBox="1"/>
          <p:nvPr>
            <p:ph idx="1" type="body"/>
          </p:nvPr>
        </p:nvSpPr>
        <p:spPr>
          <a:xfrm>
            <a:off x="677334" y="1585664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400"/>
              <a:t>The models that we will be using are: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Linear Regression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Logistic Regression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Ridge Regression,Lasso Regression, Elastic Net Regression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Linear SVC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K Neighbour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Recursive Feature Elimination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SG" sz="2400"/>
              <a:t>Tensorflow models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SG"/>
              <a:t>Data Collection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815775" y="1686850"/>
            <a:ext cx="79641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The data collected is through Spotify’s WEB API where a token is necessary.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Get song URIs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Get Spotify developer account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Get token and IDs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Run a GET request from Python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Collect Text data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Clean Text data to List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AutoNum type="arabicPeriod"/>
            </a:pPr>
            <a:r>
              <a:rPr lang="en-SG" sz="2200">
                <a:latin typeface="Trebuchet MS"/>
                <a:ea typeface="Trebuchet MS"/>
                <a:cs typeface="Trebuchet MS"/>
                <a:sym typeface="Trebuchet MS"/>
              </a:rPr>
              <a:t>Get key values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450" y="2364025"/>
            <a:ext cx="6138550" cy="2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3d100ea00_2_4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Top Artists</a:t>
            </a:r>
            <a:endParaRPr/>
          </a:p>
        </p:txBody>
      </p:sp>
      <p:pic>
        <p:nvPicPr>
          <p:cNvPr id="189" name="Google Shape;189;g73d100ea00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673" y="-3"/>
            <a:ext cx="871862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3d100ea00_2_2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Heatmaps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g73d100ea00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713" y="-3"/>
            <a:ext cx="671146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2019-11-02T12:48:04Z</dcterms:created>
  <dc:creator>Gordon Ong</dc:creator>
</cp:coreProperties>
</file>